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Advent Pro SemiBold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Fira Sans Extra Condensed Medium"/>
      <p:regular r:id="rId24"/>
      <p:bold r:id="rId25"/>
      <p:italic r:id="rId26"/>
      <p:boldItalic r:id="rId27"/>
    </p:embeddedFont>
    <p:embeddedFont>
      <p:font typeface="Fira Sans Condensed Medium"/>
      <p:regular r:id="rId28"/>
      <p:bold r:id="rId29"/>
      <p:italic r:id="rId30"/>
      <p:boldItalic r:id="rId31"/>
    </p:embeddedFont>
    <p:embeddedFont>
      <p:font typeface="Maven Pro"/>
      <p:regular r:id="rId32"/>
      <p:bold r:id="rId33"/>
    </p:embeddedFont>
    <p:embeddedFont>
      <p:font typeface="Share Tech"/>
      <p:regular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FiraSansExtraCondensedMedium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ExtraCondensedMedium-italic.fntdata"/><Relationship Id="rId25" Type="http://schemas.openxmlformats.org/officeDocument/2006/relationships/font" Target="fonts/FiraSansExtraCondensedMedium-bold.fntdata"/><Relationship Id="rId28" Type="http://schemas.openxmlformats.org/officeDocument/2006/relationships/font" Target="fonts/FiraSansCondensedMedium-regular.fntdata"/><Relationship Id="rId27" Type="http://schemas.openxmlformats.org/officeDocument/2006/relationships/font" Target="fonts/FiraSansExtraCondensedMedium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Condensed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CondensedMedium-boldItalic.fntdata"/><Relationship Id="rId30" Type="http://schemas.openxmlformats.org/officeDocument/2006/relationships/font" Target="fonts/FiraSansCondensedMedium-italic.fntdata"/><Relationship Id="rId11" Type="http://schemas.openxmlformats.org/officeDocument/2006/relationships/slide" Target="slides/slide7.xml"/><Relationship Id="rId33" Type="http://schemas.openxmlformats.org/officeDocument/2006/relationships/font" Target="fonts/MavenPro-bold.fntdata"/><Relationship Id="rId10" Type="http://schemas.openxmlformats.org/officeDocument/2006/relationships/slide" Target="slides/slide6.xml"/><Relationship Id="rId32" Type="http://schemas.openxmlformats.org/officeDocument/2006/relationships/font" Target="fonts/MavenPro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ShareTech-regular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dventProSemiBold-bold.fntdata"/><Relationship Id="rId16" Type="http://schemas.openxmlformats.org/officeDocument/2006/relationships/font" Target="fonts/AdventProSemiBold-regular.fntdata"/><Relationship Id="rId19" Type="http://schemas.openxmlformats.org/officeDocument/2006/relationships/font" Target="fonts/AdventProSemiBold-boldItalic.fntdata"/><Relationship Id="rId18" Type="http://schemas.openxmlformats.org/officeDocument/2006/relationships/font" Target="fonts/AdventProSemiBold-italic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4a14ee5504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4a14ee5504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4a14ee550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4a14ee550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4a14ee550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4a14ee550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4a14ee550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4a14ee550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3"/>
          <p:cNvSpPr txBox="1"/>
          <p:nvPr>
            <p:ph idx="1" type="subTitle"/>
          </p:nvPr>
        </p:nvSpPr>
        <p:spPr>
          <a:xfrm>
            <a:off x="2911900" y="265823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Share Tech"/>
                <a:ea typeface="Share Tech"/>
                <a:cs typeface="Share Tech"/>
                <a:sym typeface="Share Tech"/>
              </a:rPr>
              <a:t>Salvador Gracia</a:t>
            </a:r>
            <a:endParaRPr b="1" sz="2500"/>
          </a:p>
        </p:txBody>
      </p:sp>
      <p:sp>
        <p:nvSpPr>
          <p:cNvPr id="431" name="Google Shape;431;p23"/>
          <p:cNvSpPr txBox="1"/>
          <p:nvPr>
            <p:ph type="ctrTitle"/>
          </p:nvPr>
        </p:nvSpPr>
        <p:spPr>
          <a:xfrm>
            <a:off x="1549300" y="1494708"/>
            <a:ext cx="6020700" cy="12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CRYPTOGRAPHY</a:t>
            </a:r>
            <a:endParaRPr sz="5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2"/>
                </a:solidFill>
              </a:rPr>
              <a:t>CS 131</a:t>
            </a:r>
            <a:endParaRPr sz="2500"/>
          </a:p>
        </p:txBody>
      </p:sp>
      <p:sp>
        <p:nvSpPr>
          <p:cNvPr id="432" name="Google Shape;432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9" name="Google Shape;439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2" name="Google Shape;442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5" name="Google Shape;445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4" name="Google Shape;454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2"/>
          <p:cNvSpPr txBox="1"/>
          <p:nvPr>
            <p:ph idx="1" type="body"/>
          </p:nvPr>
        </p:nvSpPr>
        <p:spPr>
          <a:xfrm>
            <a:off x="638550" y="1447200"/>
            <a:ext cx="6663300" cy="33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As we add more dimensions to our lattice, it becomes harder and harder to solve find the closest lattice point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It’s believed that it will be secure against quantum computers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Multiple </a:t>
            </a:r>
            <a:r>
              <a:rPr lang="en" sz="1900"/>
              <a:t>encryption</a:t>
            </a:r>
            <a:r>
              <a:rPr lang="en" sz="1900"/>
              <a:t> methods for post-quantum </a:t>
            </a:r>
            <a:r>
              <a:rPr lang="en" sz="1900"/>
              <a:t>cryptography</a:t>
            </a:r>
            <a:r>
              <a:rPr lang="en" sz="1900"/>
              <a:t> use lattice-based </a:t>
            </a:r>
            <a:r>
              <a:rPr lang="en" sz="1900"/>
              <a:t>encryption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2"/>
          <p:cNvSpPr txBox="1"/>
          <p:nvPr>
            <p:ph type="ctrTitle"/>
          </p:nvPr>
        </p:nvSpPr>
        <p:spPr>
          <a:xfrm>
            <a:off x="638555" y="5023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Lattice-based Cryptography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33"/>
          <p:cNvSpPr txBox="1"/>
          <p:nvPr>
            <p:ph type="title"/>
          </p:nvPr>
        </p:nvSpPr>
        <p:spPr>
          <a:xfrm>
            <a:off x="2471150" y="2011050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604" name="Google Shape;604;p33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5" name="Google Shape;605;p33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606" name="Google Shape;606;p3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9" name="Google Shape;609;p33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3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3"/>
          <p:cNvSpPr/>
          <p:nvPr/>
        </p:nvSpPr>
        <p:spPr>
          <a:xfrm>
            <a:off x="2471200" y="4042825"/>
            <a:ext cx="3823200" cy="444600"/>
          </a:xfrm>
          <a:prstGeom prst="roundRect">
            <a:avLst>
              <a:gd fmla="val 16667" name="adj"/>
            </a:avLst>
          </a:prstGeom>
          <a:solidFill>
            <a:srgbClr val="00284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4"/>
          <p:cNvSpPr txBox="1"/>
          <p:nvPr>
            <p:ph idx="1" type="body"/>
          </p:nvPr>
        </p:nvSpPr>
        <p:spPr>
          <a:xfrm>
            <a:off x="638550" y="1435475"/>
            <a:ext cx="7605600" cy="33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It provides a secure way to transfer information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Algorithms are used to transform information into ciphertext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Keys along with the algorithms are used to </a:t>
            </a:r>
            <a:r>
              <a:rPr lang="en" sz="1900"/>
              <a:t>encrypt</a:t>
            </a:r>
            <a:r>
              <a:rPr lang="en" sz="1900"/>
              <a:t> and </a:t>
            </a:r>
            <a:r>
              <a:rPr lang="en" sz="1900"/>
              <a:t>decrypt</a:t>
            </a:r>
            <a:r>
              <a:rPr lang="en" sz="1900"/>
              <a:t> the information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Stops unintended recipients from understanding intercepted information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24"/>
          <p:cNvSpPr txBox="1"/>
          <p:nvPr>
            <p:ph type="ctrTitle"/>
          </p:nvPr>
        </p:nvSpPr>
        <p:spPr>
          <a:xfrm>
            <a:off x="638550" y="610950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What Is Cryptography?</a:t>
            </a:r>
            <a:endParaRPr sz="3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5"/>
          <p:cNvSpPr txBox="1"/>
          <p:nvPr>
            <p:ph idx="4" type="ctrTitle"/>
          </p:nvPr>
        </p:nvSpPr>
        <p:spPr>
          <a:xfrm>
            <a:off x="4271761" y="3150288"/>
            <a:ext cx="1564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PRIVATE KEY</a:t>
            </a:r>
            <a:endParaRPr/>
          </a:p>
        </p:txBody>
      </p:sp>
      <p:sp>
        <p:nvSpPr>
          <p:cNvPr id="468" name="Google Shape;468;p25"/>
          <p:cNvSpPr txBox="1"/>
          <p:nvPr>
            <p:ph type="ctrTitle"/>
          </p:nvPr>
        </p:nvSpPr>
        <p:spPr>
          <a:xfrm>
            <a:off x="1470000" y="3207213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KEY</a:t>
            </a:r>
            <a:endParaRPr/>
          </a:p>
        </p:txBody>
      </p:sp>
      <p:sp>
        <p:nvSpPr>
          <p:cNvPr id="469" name="Google Shape;469;p25"/>
          <p:cNvSpPr txBox="1"/>
          <p:nvPr>
            <p:ph idx="2" type="subTitle"/>
          </p:nvPr>
        </p:nvSpPr>
        <p:spPr>
          <a:xfrm>
            <a:off x="1231875" y="3710450"/>
            <a:ext cx="24336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/>
              <a:t>Shared with everyone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/>
              <a:t>Used for </a:t>
            </a:r>
            <a:r>
              <a:rPr lang="en"/>
              <a:t>encryption</a:t>
            </a:r>
            <a:endParaRPr/>
          </a:p>
        </p:txBody>
      </p:sp>
      <p:sp>
        <p:nvSpPr>
          <p:cNvPr id="470" name="Google Shape;470;p25"/>
          <p:cNvSpPr txBox="1"/>
          <p:nvPr>
            <p:ph idx="3" type="title"/>
          </p:nvPr>
        </p:nvSpPr>
        <p:spPr>
          <a:xfrm>
            <a:off x="1470000" y="275976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1" name="Google Shape;471;p25"/>
          <p:cNvSpPr txBox="1"/>
          <p:nvPr>
            <p:ph idx="5" type="subTitle"/>
          </p:nvPr>
        </p:nvSpPr>
        <p:spPr>
          <a:xfrm>
            <a:off x="4033638" y="3653525"/>
            <a:ext cx="2646300" cy="8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/>
              <a:t>Kept with recipient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/>
              <a:t>Used for decryption</a:t>
            </a:r>
            <a:endParaRPr/>
          </a:p>
        </p:txBody>
      </p:sp>
      <p:sp>
        <p:nvSpPr>
          <p:cNvPr id="472" name="Google Shape;472;p25"/>
          <p:cNvSpPr txBox="1"/>
          <p:nvPr>
            <p:ph idx="6" type="title"/>
          </p:nvPr>
        </p:nvSpPr>
        <p:spPr>
          <a:xfrm>
            <a:off x="4271765" y="27028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3" name="Google Shape;473;p25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Asymmetric Encryption</a:t>
            </a:r>
            <a:endParaRPr/>
          </a:p>
        </p:txBody>
      </p:sp>
      <p:sp>
        <p:nvSpPr>
          <p:cNvPr id="474" name="Google Shape;474;p25"/>
          <p:cNvSpPr/>
          <p:nvPr/>
        </p:nvSpPr>
        <p:spPr>
          <a:xfrm>
            <a:off x="14700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25"/>
          <p:cNvSpPr/>
          <p:nvPr/>
        </p:nvSpPr>
        <p:spPr>
          <a:xfrm>
            <a:off x="4271765" y="1505825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6" name="Google Shape;476;p25"/>
          <p:cNvCxnSpPr>
            <a:stCxn id="474" idx="1"/>
            <a:endCxn id="470" idx="1"/>
          </p:cNvCxnSpPr>
          <p:nvPr/>
        </p:nvCxnSpPr>
        <p:spPr>
          <a:xfrm>
            <a:off x="1470000" y="1974800"/>
            <a:ext cx="600" cy="1074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p25"/>
          <p:cNvCxnSpPr>
            <a:stCxn id="475" idx="1"/>
            <a:endCxn id="472" idx="1"/>
          </p:cNvCxnSpPr>
          <p:nvPr/>
        </p:nvCxnSpPr>
        <p:spPr>
          <a:xfrm>
            <a:off x="4271765" y="1917875"/>
            <a:ext cx="600" cy="1074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8" name="Google Shape;478;p25"/>
          <p:cNvSpPr/>
          <p:nvPr/>
        </p:nvSpPr>
        <p:spPr>
          <a:xfrm>
            <a:off x="550900" y="1201337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5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0" name="Google Shape;4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2363" y="1610150"/>
            <a:ext cx="639375" cy="72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4113" y="1553225"/>
            <a:ext cx="639375" cy="72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6"/>
          <p:cNvSpPr txBox="1"/>
          <p:nvPr>
            <p:ph idx="4" type="ctrTitle"/>
          </p:nvPr>
        </p:nvSpPr>
        <p:spPr>
          <a:xfrm>
            <a:off x="693125" y="5350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RSA Encryption</a:t>
            </a:r>
            <a:endParaRPr sz="3500"/>
          </a:p>
        </p:txBody>
      </p:sp>
      <p:sp>
        <p:nvSpPr>
          <p:cNvPr id="487" name="Google Shape;487;p26"/>
          <p:cNvSpPr txBox="1"/>
          <p:nvPr>
            <p:ph type="ctrTitle"/>
          </p:nvPr>
        </p:nvSpPr>
        <p:spPr>
          <a:xfrm>
            <a:off x="931216" y="1196025"/>
            <a:ext cx="194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Private Key</a:t>
            </a:r>
            <a:endParaRPr sz="2500"/>
          </a:p>
        </p:txBody>
      </p:sp>
      <p:sp>
        <p:nvSpPr>
          <p:cNvPr id="488" name="Google Shape;488;p26"/>
          <p:cNvSpPr txBox="1"/>
          <p:nvPr>
            <p:ph idx="1" type="subTitle"/>
          </p:nvPr>
        </p:nvSpPr>
        <p:spPr>
          <a:xfrm>
            <a:off x="969900" y="1684100"/>
            <a:ext cx="1947300" cy="20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Two big prime numbers are used to </a:t>
            </a:r>
            <a:r>
              <a:rPr lang="en" sz="1600"/>
              <a:t>decrypt</a:t>
            </a:r>
            <a:r>
              <a:rPr lang="en" sz="1600"/>
              <a:t> incoming information</a:t>
            </a:r>
            <a:endParaRPr sz="1600"/>
          </a:p>
        </p:txBody>
      </p:sp>
      <p:sp>
        <p:nvSpPr>
          <p:cNvPr id="489" name="Google Shape;489;p26"/>
          <p:cNvSpPr txBox="1"/>
          <p:nvPr>
            <p:ph idx="2" type="ctrTitle"/>
          </p:nvPr>
        </p:nvSpPr>
        <p:spPr>
          <a:xfrm>
            <a:off x="6541673" y="1196025"/>
            <a:ext cx="1646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Public Key</a:t>
            </a:r>
            <a:endParaRPr sz="2500"/>
          </a:p>
        </p:txBody>
      </p:sp>
      <p:sp>
        <p:nvSpPr>
          <p:cNvPr id="490" name="Google Shape;490;p26"/>
          <p:cNvSpPr txBox="1"/>
          <p:nvPr>
            <p:ph idx="3" type="subTitle"/>
          </p:nvPr>
        </p:nvSpPr>
        <p:spPr>
          <a:xfrm>
            <a:off x="6240375" y="1684100"/>
            <a:ext cx="1947300" cy="17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Multiply the two big prime numbers from the private key to get the public key</a:t>
            </a:r>
            <a:endParaRPr sz="1600"/>
          </a:p>
        </p:txBody>
      </p:sp>
      <p:cxnSp>
        <p:nvCxnSpPr>
          <p:cNvPr id="491" name="Google Shape;491;p26"/>
          <p:cNvCxnSpPr>
            <a:stCxn id="487" idx="1"/>
          </p:cNvCxnSpPr>
          <p:nvPr/>
        </p:nvCxnSpPr>
        <p:spPr>
          <a:xfrm>
            <a:off x="931216" y="1484925"/>
            <a:ext cx="3655500" cy="3380100"/>
          </a:xfrm>
          <a:prstGeom prst="bentConnector3">
            <a:avLst>
              <a:gd fmla="val -6514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2" name="Google Shape;492;p26"/>
          <p:cNvCxnSpPr>
            <a:stCxn id="489" idx="3"/>
          </p:cNvCxnSpPr>
          <p:nvPr/>
        </p:nvCxnSpPr>
        <p:spPr>
          <a:xfrm flipH="1">
            <a:off x="4586873" y="1484925"/>
            <a:ext cx="3600900" cy="3380100"/>
          </a:xfrm>
          <a:prstGeom prst="bentConnector3">
            <a:avLst>
              <a:gd fmla="val -6613" name="adj1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3" name="Google Shape;493;p26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6"/>
          <p:cNvSpPr/>
          <p:nvPr/>
        </p:nvSpPr>
        <p:spPr>
          <a:xfrm>
            <a:off x="8187684" y="311438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6"/>
          <p:cNvSpPr txBox="1"/>
          <p:nvPr/>
        </p:nvSpPr>
        <p:spPr>
          <a:xfrm>
            <a:off x="3101638" y="1684100"/>
            <a:ext cx="1262100" cy="22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5B7C6"/>
                </a:solidFill>
                <a:latin typeface="Maven Pro"/>
                <a:ea typeface="Maven Pro"/>
                <a:cs typeface="Maven Pro"/>
                <a:sym typeface="Maven Pro"/>
              </a:rPr>
              <a:t>282295516061189630578967859130023318662517989552244157837812269150338375241901394795610944762361</a:t>
            </a:r>
            <a:endParaRPr sz="1200">
              <a:solidFill>
                <a:srgbClr val="A5B7C6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6" name="Google Shape;496;p26"/>
          <p:cNvSpPr txBox="1"/>
          <p:nvPr/>
        </p:nvSpPr>
        <p:spPr>
          <a:xfrm>
            <a:off x="4782500" y="1684100"/>
            <a:ext cx="1262100" cy="28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5B7C6"/>
                </a:solidFill>
                <a:latin typeface="Maven Pro"/>
                <a:ea typeface="Maven Pro"/>
                <a:cs typeface="Maven Pro"/>
                <a:sym typeface="Maven Pro"/>
              </a:rPr>
              <a:t>282295516061189630578967859130023318662517989552244157837812269150338375241901394795610944762361</a:t>
            </a:r>
            <a:endParaRPr sz="1200">
              <a:solidFill>
                <a:srgbClr val="A5B7C6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7" name="Google Shape;497;p26"/>
          <p:cNvSpPr txBox="1"/>
          <p:nvPr/>
        </p:nvSpPr>
        <p:spPr>
          <a:xfrm>
            <a:off x="2348400" y="3965300"/>
            <a:ext cx="4447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5B7C6"/>
                </a:solidFill>
                <a:latin typeface="Maven Pro"/>
                <a:ea typeface="Maven Pro"/>
                <a:cs typeface="Maven Pro"/>
                <a:sym typeface="Maven Pro"/>
              </a:rPr>
              <a:t>564591032122379261157935718260046637325035979104488315675624538300676750483802789591221889524722</a:t>
            </a:r>
            <a:endParaRPr sz="1200">
              <a:solidFill>
                <a:srgbClr val="A5B7C6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98" name="Google Shape;498;p26"/>
          <p:cNvSpPr txBox="1"/>
          <p:nvPr/>
        </p:nvSpPr>
        <p:spPr>
          <a:xfrm>
            <a:off x="4414275" y="2338988"/>
            <a:ext cx="31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5B7C6"/>
                </a:solidFill>
                <a:latin typeface="Maven Pro"/>
                <a:ea typeface="Maven Pro"/>
                <a:cs typeface="Maven Pro"/>
                <a:sym typeface="Maven Pro"/>
              </a:rPr>
              <a:t>X</a:t>
            </a:r>
            <a:endParaRPr>
              <a:solidFill>
                <a:srgbClr val="A5B7C6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99" name="Google Shape;499;p26"/>
          <p:cNvSpPr txBox="1"/>
          <p:nvPr/>
        </p:nvSpPr>
        <p:spPr>
          <a:xfrm>
            <a:off x="4373775" y="3518900"/>
            <a:ext cx="398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A5B7C6"/>
                </a:solidFill>
                <a:latin typeface="Maven Pro"/>
                <a:ea typeface="Maven Pro"/>
                <a:cs typeface="Maven Pro"/>
                <a:sym typeface="Maven Pro"/>
              </a:rPr>
              <a:t>=</a:t>
            </a:r>
            <a:endParaRPr sz="1700">
              <a:solidFill>
                <a:srgbClr val="A5B7C6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7"/>
          <p:cNvSpPr txBox="1"/>
          <p:nvPr>
            <p:ph idx="1" type="body"/>
          </p:nvPr>
        </p:nvSpPr>
        <p:spPr>
          <a:xfrm>
            <a:off x="638550" y="1447200"/>
            <a:ext cx="6663300" cy="33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Anyone who doesn’t have the private key will have to factor the public key to find the private key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Modern-day computers would take a really long time to factor if two sufficiently large numbers are chosen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7"/>
          <p:cNvSpPr txBox="1"/>
          <p:nvPr>
            <p:ph type="ctrTitle"/>
          </p:nvPr>
        </p:nvSpPr>
        <p:spPr>
          <a:xfrm>
            <a:off x="638550" y="610950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RSA Encryption</a:t>
            </a:r>
            <a:endParaRPr sz="3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8"/>
          <p:cNvSpPr txBox="1"/>
          <p:nvPr>
            <p:ph idx="1" type="body"/>
          </p:nvPr>
        </p:nvSpPr>
        <p:spPr>
          <a:xfrm>
            <a:off x="618825" y="2446050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They will have enough computing power to solve public key </a:t>
            </a:r>
            <a:r>
              <a:rPr lang="en" sz="1900"/>
              <a:t>encryption</a:t>
            </a:r>
            <a:endParaRPr sz="1900"/>
          </a:p>
        </p:txBody>
      </p:sp>
      <p:sp>
        <p:nvSpPr>
          <p:cNvPr id="511" name="Google Shape;511;p28"/>
          <p:cNvSpPr txBox="1"/>
          <p:nvPr>
            <p:ph type="ctrTitle"/>
          </p:nvPr>
        </p:nvSpPr>
        <p:spPr>
          <a:xfrm>
            <a:off x="480225" y="989475"/>
            <a:ext cx="3811500" cy="13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Quantum 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3"/>
                </a:solidFill>
              </a:rPr>
              <a:t>Computers</a:t>
            </a:r>
            <a:endParaRPr sz="3500"/>
          </a:p>
        </p:txBody>
      </p:sp>
      <p:grpSp>
        <p:nvGrpSpPr>
          <p:cNvPr id="512" name="Google Shape;512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13" name="Google Shape;513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" name="Google Shape;532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3" name="Google Shape;533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38" name="Google Shape;538;p28"/>
          <p:cNvPicPr preferRelativeResize="0"/>
          <p:nvPr/>
        </p:nvPicPr>
        <p:blipFill rotWithShape="1">
          <a:blip r:embed="rId3">
            <a:alphaModFix/>
          </a:blip>
          <a:srcRect b="5195" l="0" r="0" t="0"/>
          <a:stretch/>
        </p:blipFill>
        <p:spPr>
          <a:xfrm>
            <a:off x="5200275" y="1112250"/>
            <a:ext cx="2383224" cy="297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29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Lattice-based Cryptography</a:t>
            </a:r>
            <a:endParaRPr sz="3000"/>
          </a:p>
        </p:txBody>
      </p:sp>
      <p:pic>
        <p:nvPicPr>
          <p:cNvPr id="544" name="Google Shape;5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174" y="1173550"/>
            <a:ext cx="6217675" cy="3463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5" name="Google Shape;545;p29"/>
          <p:cNvCxnSpPr/>
          <p:nvPr/>
        </p:nvCxnSpPr>
        <p:spPr>
          <a:xfrm rot="10800000">
            <a:off x="4586750" y="2468800"/>
            <a:ext cx="39600" cy="494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6" name="Google Shape;546;p29"/>
          <p:cNvCxnSpPr/>
          <p:nvPr/>
        </p:nvCxnSpPr>
        <p:spPr>
          <a:xfrm>
            <a:off x="4626350" y="2953025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" name="Google Shape;547;p29"/>
          <p:cNvCxnSpPr/>
          <p:nvPr/>
        </p:nvCxnSpPr>
        <p:spPr>
          <a:xfrm>
            <a:off x="4996850" y="3116225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8" name="Google Shape;548;p29"/>
          <p:cNvCxnSpPr/>
          <p:nvPr/>
        </p:nvCxnSpPr>
        <p:spPr>
          <a:xfrm rot="10800000">
            <a:off x="5327750" y="2787575"/>
            <a:ext cx="39600" cy="4941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9" name="Google Shape;549;p29"/>
          <p:cNvCxnSpPr/>
          <p:nvPr/>
        </p:nvCxnSpPr>
        <p:spPr>
          <a:xfrm>
            <a:off x="4586750" y="2468800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0" name="Google Shape;550;p29"/>
          <p:cNvCxnSpPr/>
          <p:nvPr/>
        </p:nvCxnSpPr>
        <p:spPr>
          <a:xfrm rot="10800000">
            <a:off x="4917650" y="2137900"/>
            <a:ext cx="39600" cy="4941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1" name="Google Shape;551;p29"/>
          <p:cNvCxnSpPr/>
          <p:nvPr/>
        </p:nvCxnSpPr>
        <p:spPr>
          <a:xfrm rot="10800000">
            <a:off x="4626350" y="2950775"/>
            <a:ext cx="39600" cy="4941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triangle"/>
            <a:tailEnd len="med" w="med" type="oval"/>
          </a:ln>
        </p:spPr>
      </p:cxnSp>
      <p:cxnSp>
        <p:nvCxnSpPr>
          <p:cNvPr id="552" name="Google Shape;552;p29"/>
          <p:cNvCxnSpPr/>
          <p:nvPr/>
        </p:nvCxnSpPr>
        <p:spPr>
          <a:xfrm>
            <a:off x="4295450" y="3281675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53" name="Google Shape;553;p29"/>
          <p:cNvCxnSpPr/>
          <p:nvPr/>
        </p:nvCxnSpPr>
        <p:spPr>
          <a:xfrm>
            <a:off x="4216250" y="2303350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Lattice-based Cryptography</a:t>
            </a:r>
            <a:endParaRPr sz="3000"/>
          </a:p>
        </p:txBody>
      </p:sp>
      <p:pic>
        <p:nvPicPr>
          <p:cNvPr id="559" name="Google Shape;55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174" y="1173550"/>
            <a:ext cx="6217675" cy="3463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0" name="Google Shape;560;p30"/>
          <p:cNvCxnSpPr/>
          <p:nvPr/>
        </p:nvCxnSpPr>
        <p:spPr>
          <a:xfrm rot="10800000">
            <a:off x="4586750" y="2468800"/>
            <a:ext cx="39600" cy="494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1" name="Google Shape;561;p30"/>
          <p:cNvCxnSpPr/>
          <p:nvPr/>
        </p:nvCxnSpPr>
        <p:spPr>
          <a:xfrm>
            <a:off x="4626350" y="2953025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2" name="Google Shape;562;p30"/>
          <p:cNvCxnSpPr/>
          <p:nvPr/>
        </p:nvCxnSpPr>
        <p:spPr>
          <a:xfrm flipH="1" rot="10800000">
            <a:off x="4626350" y="1900600"/>
            <a:ext cx="973500" cy="1062300"/>
          </a:xfrm>
          <a:prstGeom prst="straightConnector1">
            <a:avLst/>
          </a:prstGeom>
          <a:noFill/>
          <a:ln cap="flat" cmpd="sng" w="9525">
            <a:solidFill>
              <a:srgbClr val="A5B7C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" name="Google Shape;563;p30"/>
          <p:cNvCxnSpPr/>
          <p:nvPr/>
        </p:nvCxnSpPr>
        <p:spPr>
          <a:xfrm flipH="1" rot="10800000">
            <a:off x="4631300" y="1352075"/>
            <a:ext cx="1991100" cy="1605900"/>
          </a:xfrm>
          <a:prstGeom prst="straightConnector1">
            <a:avLst/>
          </a:prstGeom>
          <a:noFill/>
          <a:ln cap="flat" cmpd="sng" w="9525">
            <a:solidFill>
              <a:srgbClr val="A5B7C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1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Lattice-based Cryptography</a:t>
            </a:r>
            <a:endParaRPr sz="3000"/>
          </a:p>
        </p:txBody>
      </p:sp>
      <p:pic>
        <p:nvPicPr>
          <p:cNvPr id="569" name="Google Shape;5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161" y="1173550"/>
            <a:ext cx="6217675" cy="3463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0" name="Google Shape;570;p31"/>
          <p:cNvCxnSpPr/>
          <p:nvPr/>
        </p:nvCxnSpPr>
        <p:spPr>
          <a:xfrm rot="10800000">
            <a:off x="4586750" y="2468800"/>
            <a:ext cx="39600" cy="494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1" name="Google Shape;571;p31"/>
          <p:cNvCxnSpPr/>
          <p:nvPr/>
        </p:nvCxnSpPr>
        <p:spPr>
          <a:xfrm>
            <a:off x="4626350" y="2953025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2" name="Google Shape;572;p31"/>
          <p:cNvCxnSpPr/>
          <p:nvPr/>
        </p:nvCxnSpPr>
        <p:spPr>
          <a:xfrm flipH="1" rot="10800000">
            <a:off x="4626350" y="1900600"/>
            <a:ext cx="973500" cy="1062300"/>
          </a:xfrm>
          <a:prstGeom prst="straightConnector1">
            <a:avLst/>
          </a:prstGeom>
          <a:noFill/>
          <a:ln cap="flat" cmpd="sng" w="9525">
            <a:solidFill>
              <a:srgbClr val="A5B7C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" name="Google Shape;573;p31"/>
          <p:cNvCxnSpPr/>
          <p:nvPr/>
        </p:nvCxnSpPr>
        <p:spPr>
          <a:xfrm flipH="1" rot="10800000">
            <a:off x="4631300" y="1352075"/>
            <a:ext cx="1991100" cy="1605900"/>
          </a:xfrm>
          <a:prstGeom prst="straightConnector1">
            <a:avLst/>
          </a:prstGeom>
          <a:noFill/>
          <a:ln cap="flat" cmpd="sng" w="9525">
            <a:solidFill>
              <a:srgbClr val="A5B7C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4" name="Google Shape;574;p31"/>
          <p:cNvCxnSpPr/>
          <p:nvPr/>
        </p:nvCxnSpPr>
        <p:spPr>
          <a:xfrm flipH="1" rot="10800000">
            <a:off x="3652850" y="2953025"/>
            <a:ext cx="973500" cy="10623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75" name="Google Shape;575;p31"/>
          <p:cNvCxnSpPr/>
          <p:nvPr/>
        </p:nvCxnSpPr>
        <p:spPr>
          <a:xfrm flipH="1" rot="10800000">
            <a:off x="3652850" y="2409425"/>
            <a:ext cx="1991100" cy="16059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6" name="Google Shape;576;p31"/>
          <p:cNvCxnSpPr/>
          <p:nvPr/>
        </p:nvCxnSpPr>
        <p:spPr>
          <a:xfrm flipH="1" rot="10800000">
            <a:off x="4670450" y="2409425"/>
            <a:ext cx="973500" cy="10623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77" name="Google Shape;577;p31"/>
          <p:cNvCxnSpPr/>
          <p:nvPr/>
        </p:nvCxnSpPr>
        <p:spPr>
          <a:xfrm flipH="1" rot="10800000">
            <a:off x="4670450" y="1865825"/>
            <a:ext cx="1991100" cy="16059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8" name="Google Shape;578;p31"/>
          <p:cNvCxnSpPr/>
          <p:nvPr/>
        </p:nvCxnSpPr>
        <p:spPr>
          <a:xfrm flipH="1" rot="10800000">
            <a:off x="5688050" y="1865825"/>
            <a:ext cx="973500" cy="10623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79" name="Google Shape;579;p31"/>
          <p:cNvCxnSpPr/>
          <p:nvPr/>
        </p:nvCxnSpPr>
        <p:spPr>
          <a:xfrm flipH="1" rot="10800000">
            <a:off x="4711100" y="2928000"/>
            <a:ext cx="977100" cy="10332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80" name="Google Shape;580;p31"/>
          <p:cNvCxnSpPr/>
          <p:nvPr/>
        </p:nvCxnSpPr>
        <p:spPr>
          <a:xfrm flipH="1" rot="10800000">
            <a:off x="4711100" y="2355300"/>
            <a:ext cx="1991100" cy="16059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1" name="Google Shape;581;p31"/>
          <p:cNvCxnSpPr/>
          <p:nvPr/>
        </p:nvCxnSpPr>
        <p:spPr>
          <a:xfrm flipH="1" rot="10800000">
            <a:off x="5725100" y="2355300"/>
            <a:ext cx="977100" cy="10332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82" name="Google Shape;582;p31"/>
          <p:cNvCxnSpPr/>
          <p:nvPr/>
        </p:nvCxnSpPr>
        <p:spPr>
          <a:xfrm flipH="1" rot="10800000">
            <a:off x="4748000" y="3388500"/>
            <a:ext cx="977100" cy="10332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83" name="Google Shape;583;p31"/>
          <p:cNvCxnSpPr/>
          <p:nvPr/>
        </p:nvCxnSpPr>
        <p:spPr>
          <a:xfrm flipH="1" rot="10800000">
            <a:off x="4748000" y="2815800"/>
            <a:ext cx="1991100" cy="1605900"/>
          </a:xfrm>
          <a:prstGeom prst="straightConnector1">
            <a:avLst/>
          </a:prstGeom>
          <a:noFill/>
          <a:ln cap="flat" cmpd="sng" w="9525">
            <a:solidFill>
              <a:srgbClr val="00C3B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4" name="Google Shape;584;p31"/>
          <p:cNvCxnSpPr/>
          <p:nvPr/>
        </p:nvCxnSpPr>
        <p:spPr>
          <a:xfrm>
            <a:off x="4990475" y="3094100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5" name="Google Shape;585;p31"/>
          <p:cNvCxnSpPr/>
          <p:nvPr/>
        </p:nvCxnSpPr>
        <p:spPr>
          <a:xfrm>
            <a:off x="5360975" y="3257300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6" name="Google Shape;586;p31"/>
          <p:cNvCxnSpPr/>
          <p:nvPr/>
        </p:nvCxnSpPr>
        <p:spPr>
          <a:xfrm>
            <a:off x="5731475" y="3402575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7" name="Google Shape;587;p31"/>
          <p:cNvCxnSpPr/>
          <p:nvPr/>
        </p:nvCxnSpPr>
        <p:spPr>
          <a:xfrm>
            <a:off x="6101975" y="3565775"/>
            <a:ext cx="387000" cy="1506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8" name="Google Shape;588;p31"/>
          <p:cNvCxnSpPr/>
          <p:nvPr/>
        </p:nvCxnSpPr>
        <p:spPr>
          <a:xfrm>
            <a:off x="6488975" y="3716375"/>
            <a:ext cx="370500" cy="163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9" name="Google Shape;589;p31"/>
          <p:cNvCxnSpPr/>
          <p:nvPr/>
        </p:nvCxnSpPr>
        <p:spPr>
          <a:xfrm rot="10800000">
            <a:off x="6786950" y="3335325"/>
            <a:ext cx="39600" cy="4941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0" name="Google Shape;590;p31"/>
          <p:cNvCxnSpPr/>
          <p:nvPr/>
        </p:nvCxnSpPr>
        <p:spPr>
          <a:xfrm rot="10800000">
            <a:off x="6739100" y="2841225"/>
            <a:ext cx="39600" cy="4941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1" name="Google Shape;591;p31"/>
          <p:cNvSpPr/>
          <p:nvPr/>
        </p:nvSpPr>
        <p:spPr>
          <a:xfrm>
            <a:off x="6859475" y="2720400"/>
            <a:ext cx="99900" cy="95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31"/>
          <p:cNvSpPr/>
          <p:nvPr/>
        </p:nvSpPr>
        <p:spPr>
          <a:xfrm>
            <a:off x="6649300" y="2720400"/>
            <a:ext cx="183300" cy="233100"/>
          </a:xfrm>
          <a:prstGeom prst="ellipse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